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56" r:id="rId2"/>
    <p:sldId id="416" r:id="rId3"/>
    <p:sldId id="417" r:id="rId4"/>
    <p:sldId id="418" r:id="rId5"/>
    <p:sldId id="420" r:id="rId6"/>
    <p:sldId id="419" r:id="rId7"/>
    <p:sldId id="421" r:id="rId8"/>
    <p:sldId id="422" r:id="rId9"/>
    <p:sldId id="423" r:id="rId10"/>
    <p:sldId id="424" r:id="rId11"/>
    <p:sldId id="425" r:id="rId12"/>
    <p:sldId id="426" r:id="rId13"/>
    <p:sldId id="427" r:id="rId14"/>
    <p:sldId id="429" r:id="rId15"/>
    <p:sldId id="430" r:id="rId16"/>
    <p:sldId id="431" r:id="rId17"/>
    <p:sldId id="432" r:id="rId18"/>
    <p:sldId id="433" r:id="rId19"/>
    <p:sldId id="434" r:id="rId20"/>
    <p:sldId id="435" r:id="rId21"/>
    <p:sldId id="436" r:id="rId22"/>
    <p:sldId id="437" r:id="rId23"/>
    <p:sldId id="438" r:id="rId24"/>
    <p:sldId id="260" r:id="rId25"/>
  </p:sldIdLst>
  <p:sldSz cx="7315200" cy="104028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22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702511"/>
            <a:ext cx="6217920" cy="3621746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463925"/>
            <a:ext cx="5486400" cy="2511622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D0D17-9E96-43A9-A100-5F055886D12A}" type="datetimeFigureOut">
              <a:rPr lang="fr-FR" smtClean="0"/>
              <a:t>13/06/2024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5C242-30F3-478C-A1DC-DAA59FF45A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242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D0D17-9E96-43A9-A100-5F055886D12A}" type="datetimeFigureOut">
              <a:rPr lang="fr-FR" smtClean="0"/>
              <a:t>13/06/2024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5C242-30F3-478C-A1DC-DAA59FF45A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3381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553857"/>
            <a:ext cx="1577340" cy="881596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53857"/>
            <a:ext cx="4640580" cy="881596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D0D17-9E96-43A9-A100-5F055886D12A}" type="datetimeFigureOut">
              <a:rPr lang="fr-FR" smtClean="0"/>
              <a:t>13/06/2024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5C242-30F3-478C-A1DC-DAA59FF45A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5975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D0D17-9E96-43A9-A100-5F055886D12A}" type="datetimeFigureOut">
              <a:rPr lang="fr-FR" smtClean="0"/>
              <a:t>13/06/2024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5C242-30F3-478C-A1DC-DAA59FF45A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7701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2593501"/>
            <a:ext cx="6309360" cy="4327312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6961751"/>
            <a:ext cx="6309360" cy="2275631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/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D0D17-9E96-43A9-A100-5F055886D12A}" type="datetimeFigureOut">
              <a:rPr lang="fr-FR" smtClean="0"/>
              <a:t>13/06/2024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5C242-30F3-478C-A1DC-DAA59FF45A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1124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769287"/>
            <a:ext cx="3108960" cy="660053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2769287"/>
            <a:ext cx="3108960" cy="660053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D0D17-9E96-43A9-A100-5F055886D12A}" type="datetimeFigureOut">
              <a:rPr lang="fr-FR" smtClean="0"/>
              <a:t>13/06/2024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5C242-30F3-478C-A1DC-DAA59FF45A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5729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553860"/>
            <a:ext cx="6309360" cy="201074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2550153"/>
            <a:ext cx="3094672" cy="1249791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3799944"/>
            <a:ext cx="3094672" cy="558914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2550153"/>
            <a:ext cx="3109913" cy="1249791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3799944"/>
            <a:ext cx="3109913" cy="558914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D0D17-9E96-43A9-A100-5F055886D12A}" type="datetimeFigureOut">
              <a:rPr lang="fr-FR" smtClean="0"/>
              <a:t>13/06/2024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5C242-30F3-478C-A1DC-DAA59FF45A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6576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D0D17-9E96-43A9-A100-5F055886D12A}" type="datetimeFigureOut">
              <a:rPr lang="fr-FR" smtClean="0"/>
              <a:t>13/06/2024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5C242-30F3-478C-A1DC-DAA59FF45A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8633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D0D17-9E96-43A9-A100-5F055886D12A}" type="datetimeFigureOut">
              <a:rPr lang="fr-FR" smtClean="0"/>
              <a:t>13/06/2024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5C242-30F3-478C-A1DC-DAA59FF45A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884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93526"/>
            <a:ext cx="2359342" cy="2427341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497826"/>
            <a:ext cx="3703320" cy="7392793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3120866"/>
            <a:ext cx="2359342" cy="5781791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D0D17-9E96-43A9-A100-5F055886D12A}" type="datetimeFigureOut">
              <a:rPr lang="fr-FR" smtClean="0"/>
              <a:t>13/06/2024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5C242-30F3-478C-A1DC-DAA59FF45A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6206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93526"/>
            <a:ext cx="2359342" cy="2427341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497826"/>
            <a:ext cx="3703320" cy="7392793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3120866"/>
            <a:ext cx="2359342" cy="5781791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D0D17-9E96-43A9-A100-5F055886D12A}" type="datetimeFigureOut">
              <a:rPr lang="fr-FR" smtClean="0"/>
              <a:t>13/06/2024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5C242-30F3-478C-A1DC-DAA59FF45A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997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553860"/>
            <a:ext cx="6309360" cy="2010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769287"/>
            <a:ext cx="6309360" cy="66005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9641939"/>
            <a:ext cx="1645920" cy="5538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D0D17-9E96-43A9-A100-5F055886D12A}" type="datetimeFigureOut">
              <a:rPr lang="fr-FR" smtClean="0"/>
              <a:t>13/06/2024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9641939"/>
            <a:ext cx="2468880" cy="5538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9641939"/>
            <a:ext cx="1645920" cy="5538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5C242-30F3-478C-A1DC-DAA59FF45A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8591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www.ecoplanningtime.com/demande-de-demo-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07EAE360-413D-B6F8-9494-FE71F50BE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201444"/>
            <a:ext cx="7315199" cy="2789854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480"/>
              </a:spcAft>
            </a:pPr>
            <a:r>
              <a:rPr lang="fr-FR" sz="4400" b="1" dirty="0">
                <a:ea typeface="Calibri" panose="020F0502020204030204" pitchFamily="34" charset="0"/>
              </a:rPr>
              <a:t>Le logiciel </a:t>
            </a:r>
            <a:r>
              <a:rPr lang="fr-FR" sz="4400" b="1" dirty="0">
                <a:solidFill>
                  <a:srgbClr val="00B0F0"/>
                </a:solidFill>
                <a:ea typeface="Calibri" panose="020F0502020204030204" pitchFamily="34" charset="0"/>
              </a:rPr>
              <a:t>Ecoplanning</a:t>
            </a:r>
            <a:r>
              <a:rPr lang="fr-FR" sz="4400" b="1" dirty="0">
                <a:ea typeface="Calibri" panose="020F0502020204030204" pitchFamily="34" charset="0"/>
              </a:rPr>
              <a:t> utilise 4 démarches successives</a:t>
            </a:r>
            <a:endParaRPr lang="fr-FR" sz="4400" b="1" dirty="0"/>
          </a:p>
          <a:p>
            <a:pPr algn="l">
              <a:lnSpc>
                <a:spcPct val="107000"/>
              </a:lnSpc>
              <a:spcAft>
                <a:spcPts val="480"/>
              </a:spcAft>
            </a:pPr>
            <a:endParaRPr lang="fr-FR" sz="3200" dirty="0"/>
          </a:p>
          <a:p>
            <a:pPr algn="l">
              <a:lnSpc>
                <a:spcPct val="107000"/>
              </a:lnSpc>
              <a:spcAft>
                <a:spcPts val="480"/>
              </a:spcAft>
            </a:pPr>
            <a:endParaRPr lang="fr-FR" sz="2800" b="1" i="1" dirty="0"/>
          </a:p>
          <a:p>
            <a:pPr algn="l">
              <a:lnSpc>
                <a:spcPct val="107000"/>
              </a:lnSpc>
              <a:spcAft>
                <a:spcPts val="480"/>
              </a:spcAft>
            </a:pPr>
            <a:endParaRPr lang="fr-FR" sz="2800" b="1" i="1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7D75C35-7D3E-EF47-1BF5-ED6D57D13D63}"/>
              </a:ext>
            </a:extLst>
          </p:cNvPr>
          <p:cNvSpPr txBox="1"/>
          <p:nvPr/>
        </p:nvSpPr>
        <p:spPr>
          <a:xfrm>
            <a:off x="0" y="1112471"/>
            <a:ext cx="7315200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fr-FR" sz="5300" b="1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Résumé de la solution globale </a:t>
            </a:r>
            <a:r>
              <a:rPr kumimoji="0" lang="fr-FR" sz="5300" b="1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Ecoplanning</a:t>
            </a:r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1552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29"/>
    </mc:Choice>
    <mc:Fallback xmlns="">
      <p:transition spd="slow" advTm="3829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83D614-873D-87FE-DF3B-2D941D1B90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10548"/>
            <a:ext cx="7315200" cy="19814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480"/>
              </a:spcAft>
            </a:pPr>
            <a:r>
              <a:rPr lang="fr-FR" sz="4000" b="1" kern="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Création et affection aux tâches leurs 4 critères de sélections</a:t>
            </a:r>
            <a:endParaRPr lang="fr-FR" sz="4000" kern="1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EAE360-413D-B6F8-9494-FE71F50BE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" y="4053872"/>
            <a:ext cx="7315199" cy="907794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480"/>
              </a:spcAft>
            </a:pPr>
            <a:r>
              <a:rPr lang="fr-FR" sz="3200" dirty="0">
                <a:ea typeface="Calibri" panose="020F0502020204030204" pitchFamily="34" charset="0"/>
              </a:rPr>
              <a:t>On aura accès à différentes visualisations de plannings mémorisés dans le logiciel</a:t>
            </a:r>
          </a:p>
          <a:p>
            <a:pPr algn="l">
              <a:lnSpc>
                <a:spcPct val="107000"/>
              </a:lnSpc>
              <a:spcAft>
                <a:spcPts val="480"/>
              </a:spcAft>
            </a:pPr>
            <a:endParaRPr lang="fr-FR" sz="3200" dirty="0">
              <a:ea typeface="Calibri" panose="020F0502020204030204" pitchFamily="34" charset="0"/>
            </a:endParaRPr>
          </a:p>
          <a:p>
            <a:pPr algn="l">
              <a:lnSpc>
                <a:spcPct val="107000"/>
              </a:lnSpc>
              <a:spcAft>
                <a:spcPts val="480"/>
              </a:spcAft>
            </a:pPr>
            <a:endParaRPr lang="fr-FR" sz="3200" dirty="0">
              <a:ea typeface="Calibri" panose="020F0502020204030204" pitchFamily="34" charset="0"/>
            </a:endParaRPr>
          </a:p>
          <a:p>
            <a:pPr algn="l">
              <a:lnSpc>
                <a:spcPct val="107000"/>
              </a:lnSpc>
              <a:spcAft>
                <a:spcPts val="480"/>
              </a:spcAft>
            </a:pPr>
            <a:endParaRPr lang="fr-FR" sz="3200" dirty="0">
              <a:ea typeface="Calibri" panose="020F0502020204030204" pitchFamily="34" charset="0"/>
            </a:endParaRPr>
          </a:p>
          <a:p>
            <a:pPr algn="l">
              <a:lnSpc>
                <a:spcPct val="107000"/>
              </a:lnSpc>
              <a:spcAft>
                <a:spcPts val="480"/>
              </a:spcAft>
            </a:pPr>
            <a:r>
              <a:rPr lang="fr-FR" sz="3200" dirty="0">
                <a:ea typeface="Calibri" panose="020F0502020204030204" pitchFamily="34" charset="0"/>
              </a:rPr>
              <a:t>On choisit celui qui correspond le plus à ses besoins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8627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99"/>
    </mc:Choice>
    <mc:Fallback xmlns="">
      <p:transition spd="slow" advTm="689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83D614-873D-87FE-DF3B-2D941D1B90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10548"/>
            <a:ext cx="7315200" cy="19814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480"/>
              </a:spcAft>
            </a:pPr>
            <a:r>
              <a:rPr lang="fr-FR" sz="4000" b="1" kern="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Création et affection aux tâches leurs 4 critères de sélections</a:t>
            </a:r>
            <a:endParaRPr lang="fr-FR" sz="4000" kern="1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EAE360-413D-B6F8-9494-FE71F50BE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" y="2915538"/>
            <a:ext cx="7315199" cy="907794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480"/>
              </a:spcAft>
            </a:pPr>
            <a:r>
              <a:rPr lang="fr-FR" sz="3200" dirty="0">
                <a:ea typeface="Calibri" panose="020F0502020204030204" pitchFamily="34" charset="0"/>
              </a:rPr>
              <a:t>Pour créer des critères on clique à l’intersection de la ligne P et de la colonne N-1 </a:t>
            </a:r>
          </a:p>
          <a:p>
            <a:pPr algn="l">
              <a:lnSpc>
                <a:spcPct val="107000"/>
              </a:lnSpc>
              <a:spcAft>
                <a:spcPts val="480"/>
              </a:spcAft>
            </a:pPr>
            <a:endParaRPr lang="fr-FR" sz="3200" dirty="0">
              <a:ea typeface="Calibri" panose="020F0502020204030204" pitchFamily="34" charset="0"/>
            </a:endParaRPr>
          </a:p>
          <a:p>
            <a:pPr algn="l">
              <a:lnSpc>
                <a:spcPct val="107000"/>
              </a:lnSpc>
              <a:spcAft>
                <a:spcPts val="480"/>
              </a:spcAft>
            </a:pPr>
            <a:r>
              <a:rPr lang="fr-FR" sz="3200" dirty="0">
                <a:ea typeface="Calibri" panose="020F0502020204030204" pitchFamily="34" charset="0"/>
              </a:rPr>
              <a:t>On insère le nombre de phases Dito pour créer les critères Intervenants Ressources Tris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7CFCF4C-4258-F560-A858-B73EB072929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890" y="7155834"/>
            <a:ext cx="6559420" cy="283650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9225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521"/>
    </mc:Choice>
    <mc:Fallback xmlns="">
      <p:transition spd="slow" advTm="952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83D614-873D-87FE-DF3B-2D941D1B90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10548"/>
            <a:ext cx="7315200" cy="19814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480"/>
              </a:spcAft>
            </a:pPr>
            <a:r>
              <a:rPr lang="fr-FR" sz="4000" b="1" kern="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Création et affection aux tâches leurs 4 critères de sélections</a:t>
            </a:r>
            <a:endParaRPr lang="fr-FR" sz="4000" kern="1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EAE360-413D-B6F8-9494-FE71F50BE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" y="3531358"/>
            <a:ext cx="7315199" cy="907794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480"/>
              </a:spcAft>
            </a:pPr>
            <a:r>
              <a:rPr lang="fr-FR" sz="3200" dirty="0">
                <a:ea typeface="Calibri" panose="020F0502020204030204" pitchFamily="34" charset="0"/>
              </a:rPr>
              <a:t>Par défilement on coche dans liste les tâches concernées </a:t>
            </a:r>
          </a:p>
          <a:p>
            <a:pPr algn="l">
              <a:lnSpc>
                <a:spcPct val="107000"/>
              </a:lnSpc>
              <a:spcAft>
                <a:spcPts val="480"/>
              </a:spcAft>
            </a:pPr>
            <a:endParaRPr lang="fr-FR" sz="3200" dirty="0">
              <a:ea typeface="Calibri" panose="020F0502020204030204" pitchFamily="34" charset="0"/>
            </a:endParaRPr>
          </a:p>
          <a:p>
            <a:pPr algn="l">
              <a:lnSpc>
                <a:spcPct val="107000"/>
              </a:lnSpc>
              <a:spcAft>
                <a:spcPts val="480"/>
              </a:spcAft>
            </a:pPr>
            <a:r>
              <a:rPr lang="fr-FR" sz="3200" dirty="0">
                <a:ea typeface="Calibri" panose="020F0502020204030204" pitchFamily="34" charset="0"/>
              </a:rPr>
              <a:t>On leur affecte leurs critères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7CFCF4C-4258-F560-A858-B73EB072929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890" y="7155834"/>
            <a:ext cx="6559420" cy="283650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14999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47"/>
    </mc:Choice>
    <mc:Fallback xmlns="">
      <p:transition spd="slow" advTm="604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83D614-873D-87FE-DF3B-2D941D1B90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3817"/>
            <a:ext cx="7315200" cy="1681164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480"/>
              </a:spcAft>
            </a:pPr>
            <a:r>
              <a:rPr lang="fr-FR" sz="4000" b="1" kern="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3) Utilisation des planning mémorisés</a:t>
            </a:r>
            <a:endParaRPr lang="fr-FR" sz="4000" kern="1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EAE360-413D-B6F8-9494-FE71F50BE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" y="2486234"/>
            <a:ext cx="7315199" cy="907794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480"/>
              </a:spcAft>
            </a:pPr>
            <a:r>
              <a:rPr lang="fr-FR" sz="3200" dirty="0">
                <a:ea typeface="Calibri" panose="020F0502020204030204" pitchFamily="34" charset="0"/>
              </a:rPr>
              <a:t>Ceci permet dès l’ordonnancement d’un projet de choisir le planning mémorisé qui répond aux besoins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88290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75"/>
    </mc:Choice>
    <mc:Fallback xmlns="">
      <p:transition spd="slow" advTm="5175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83D614-873D-87FE-DF3B-2D941D1B90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3817"/>
            <a:ext cx="7315200" cy="1681164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480"/>
              </a:spcAft>
            </a:pPr>
            <a:r>
              <a:rPr lang="fr-FR" sz="4000" b="1" kern="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3) Utilisation des planning mémorisés</a:t>
            </a:r>
            <a:endParaRPr lang="fr-FR" sz="4000" kern="1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EAE360-413D-B6F8-9494-FE71F50BE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" y="2486234"/>
            <a:ext cx="7315199" cy="907794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480"/>
              </a:spcAft>
            </a:pPr>
            <a:r>
              <a:rPr lang="fr-FR" sz="3200" dirty="0">
                <a:ea typeface="Calibri" panose="020F0502020204030204" pitchFamily="34" charset="0"/>
              </a:rPr>
              <a:t>Exemple avec le planning de 68 t du </a:t>
            </a:r>
            <a:r>
              <a:rPr lang="fr-FR" sz="3200" dirty="0">
                <a:solidFill>
                  <a:srgbClr val="00B0F0"/>
                </a:solidFill>
                <a:ea typeface="Calibri" panose="020F0502020204030204" pitchFamily="34" charset="0"/>
              </a:rPr>
              <a:t>Restaurant </a:t>
            </a:r>
          </a:p>
          <a:p>
            <a:pPr algn="l">
              <a:lnSpc>
                <a:spcPct val="107000"/>
              </a:lnSpc>
              <a:spcAft>
                <a:spcPts val="480"/>
              </a:spcAft>
            </a:pPr>
            <a:r>
              <a:rPr lang="fr-FR" sz="3200" dirty="0">
                <a:ea typeface="Calibri" panose="020F0502020204030204" pitchFamily="34" charset="0"/>
              </a:rPr>
              <a:t>Les tâches sont reparties dans les bandes des phases et des intervenants</a:t>
            </a:r>
          </a:p>
        </p:txBody>
      </p:sp>
      <p:pic>
        <p:nvPicPr>
          <p:cNvPr id="5" name="Image 4" descr="Une image contenant texte, écriture manuscrite, nombre, ligne&#10;&#10;Description générée automatiquement">
            <a:extLst>
              <a:ext uri="{FF2B5EF4-FFF2-40B4-BE49-F238E27FC236}">
                <a16:creationId xmlns:a16="http://schemas.microsoft.com/office/drawing/2014/main" id="{55D0F829-829C-E391-4FA2-001BCDEA992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930998"/>
            <a:ext cx="7441942" cy="539807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12839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35"/>
    </mc:Choice>
    <mc:Fallback xmlns="">
      <p:transition spd="slow" advTm="783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83D614-873D-87FE-DF3B-2D941D1B90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3817"/>
            <a:ext cx="7315200" cy="1681164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480"/>
              </a:spcAft>
            </a:pPr>
            <a:r>
              <a:rPr lang="fr-FR" sz="4000" b="1" kern="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3) Utilisation des planning mémorisés</a:t>
            </a:r>
            <a:endParaRPr lang="fr-FR" sz="4000" kern="1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EAE360-413D-B6F8-9494-FE71F50BE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" y="2728830"/>
            <a:ext cx="7315199" cy="907794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480"/>
              </a:spcAft>
            </a:pPr>
            <a:r>
              <a:rPr lang="fr-FR" sz="3200" dirty="0">
                <a:ea typeface="Calibri" panose="020F0502020204030204" pitchFamily="34" charset="0"/>
              </a:rPr>
              <a:t>Ici elles sont reparties dans les bandes des intervenants</a:t>
            </a:r>
          </a:p>
        </p:txBody>
      </p:sp>
      <p:pic>
        <p:nvPicPr>
          <p:cNvPr id="4" name="Image 3" descr="Une image contenant texte, ligne, Tracé, diagramme&#10;&#10;Description générée automatiquement">
            <a:extLst>
              <a:ext uri="{FF2B5EF4-FFF2-40B4-BE49-F238E27FC236}">
                <a16:creationId xmlns:a16="http://schemas.microsoft.com/office/drawing/2014/main" id="{544BC6C8-990B-964B-2F00-C27C2D7904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421999"/>
            <a:ext cx="7315200" cy="395169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914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74"/>
    </mc:Choice>
    <mc:Fallback xmlns="">
      <p:transition spd="slow" advTm="3574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83D614-873D-87FE-DF3B-2D941D1B90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260430"/>
            <a:ext cx="7315200" cy="1681164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480"/>
              </a:spcAft>
            </a:pPr>
            <a:r>
              <a:rPr lang="fr-FR" sz="3500" b="1" u="sng" kern="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paramétrage des données du projet </a:t>
            </a:r>
            <a:endParaRPr lang="fr-FR" sz="3500" u="sng" kern="1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EAE360-413D-B6F8-9494-FE71F50BE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" y="2728831"/>
            <a:ext cx="7315199" cy="7600240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480"/>
              </a:spcAft>
            </a:pPr>
            <a:r>
              <a:rPr lang="fr-FR" sz="3200" dirty="0">
                <a:ea typeface="Calibri" panose="020F0502020204030204" pitchFamily="34" charset="0"/>
              </a:rPr>
              <a:t>Dans le menu en haut de l’écran planning vous aurez plusieurs choix</a:t>
            </a:r>
          </a:p>
          <a:p>
            <a:pPr algn="l">
              <a:lnSpc>
                <a:spcPct val="107000"/>
              </a:lnSpc>
              <a:spcAft>
                <a:spcPts val="480"/>
              </a:spcAft>
            </a:pPr>
            <a:endParaRPr lang="fr-FR" sz="3200" dirty="0">
              <a:ea typeface="Calibri" panose="020F0502020204030204" pitchFamily="34" charset="0"/>
            </a:endParaRPr>
          </a:p>
          <a:p>
            <a:pPr algn="l">
              <a:lnSpc>
                <a:spcPct val="107000"/>
              </a:lnSpc>
              <a:spcAft>
                <a:spcPts val="480"/>
              </a:spcAft>
            </a:pPr>
            <a:endParaRPr lang="fr-FR" sz="3200" dirty="0">
              <a:ea typeface="Calibri" panose="020F0502020204030204" pitchFamily="34" charset="0"/>
            </a:endParaRPr>
          </a:p>
          <a:p>
            <a:pPr algn="l">
              <a:lnSpc>
                <a:spcPct val="107000"/>
              </a:lnSpc>
              <a:spcAft>
                <a:spcPts val="480"/>
              </a:spcAft>
            </a:pPr>
            <a:endParaRPr lang="fr-FR" sz="3200" dirty="0">
              <a:ea typeface="Calibri" panose="020F0502020204030204" pitchFamily="34" charset="0"/>
            </a:endParaRPr>
          </a:p>
          <a:p>
            <a:pPr algn="l">
              <a:lnSpc>
                <a:spcPct val="107000"/>
              </a:lnSpc>
              <a:spcAft>
                <a:spcPts val="480"/>
              </a:spcAft>
            </a:pPr>
            <a:endParaRPr lang="fr-FR" sz="3200" dirty="0">
              <a:ea typeface="Calibri" panose="020F0502020204030204" pitchFamily="34" charset="0"/>
            </a:endParaRPr>
          </a:p>
          <a:p>
            <a:pPr algn="l">
              <a:lnSpc>
                <a:spcPct val="107000"/>
              </a:lnSpc>
              <a:spcAft>
                <a:spcPts val="480"/>
              </a:spcAft>
            </a:pPr>
            <a:r>
              <a:rPr lang="fr-FR" sz="3200" dirty="0">
                <a:ea typeface="Calibri" panose="020F0502020204030204" pitchFamily="34" charset="0"/>
              </a:rPr>
              <a:t>Avec le zoom on visualise le format de sortie sur une page (de A4 à A0) </a:t>
            </a:r>
          </a:p>
          <a:p>
            <a:pPr algn="l">
              <a:lnSpc>
                <a:spcPct val="107000"/>
              </a:lnSpc>
              <a:spcAft>
                <a:spcPts val="480"/>
              </a:spcAft>
            </a:pPr>
            <a:endParaRPr lang="fr-FR" sz="3200" dirty="0">
              <a:ea typeface="Calibri" panose="020F0502020204030204" pitchFamily="34" charset="0"/>
            </a:endParaRPr>
          </a:p>
          <a:p>
            <a:pPr algn="l">
              <a:lnSpc>
                <a:spcPct val="107000"/>
              </a:lnSpc>
              <a:spcAft>
                <a:spcPts val="480"/>
              </a:spcAft>
            </a:pPr>
            <a:r>
              <a:rPr lang="fr-FR" sz="3200" dirty="0">
                <a:ea typeface="Calibri" panose="020F0502020204030204" pitchFamily="34" charset="0"/>
              </a:rPr>
              <a:t>En fonction du nombre de tâches et la durée du projet</a:t>
            </a:r>
          </a:p>
        </p:txBody>
      </p:sp>
      <p:pic>
        <p:nvPicPr>
          <p:cNvPr id="5" name="Image 4" descr="Une image contenant texte, capture d’écran, Police, ligne&#10;&#10;Description générée automatiquement">
            <a:extLst>
              <a:ext uri="{FF2B5EF4-FFF2-40B4-BE49-F238E27FC236}">
                <a16:creationId xmlns:a16="http://schemas.microsoft.com/office/drawing/2014/main" id="{90FA9ABF-E596-C46F-B3C1-02A645C3881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958848"/>
            <a:ext cx="7315200" cy="913397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33834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134"/>
    </mc:Choice>
    <mc:Fallback xmlns="">
      <p:transition spd="slow" advTm="1713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83D614-873D-87FE-DF3B-2D941D1B90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7315200" cy="2222828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480"/>
              </a:spcAft>
            </a:pPr>
            <a:r>
              <a:rPr lang="fr-FR" sz="4000" b="1" kern="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4) Le suivi du déroulement d’un projet : connaître les conséquences</a:t>
            </a:r>
            <a:endParaRPr lang="fr-FR" sz="4000" kern="1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EAE360-413D-B6F8-9494-FE71F50BE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466" y="2453950"/>
            <a:ext cx="7315199" cy="907794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480"/>
              </a:spcAft>
            </a:pPr>
            <a:r>
              <a:rPr lang="fr-FR" sz="3200" dirty="0">
                <a:ea typeface="Calibri" panose="020F0502020204030204" pitchFamily="34" charset="0"/>
              </a:rPr>
              <a:t>Lors d’une actualisation d’un projet </a:t>
            </a:r>
          </a:p>
          <a:p>
            <a:pPr algn="l">
              <a:lnSpc>
                <a:spcPct val="107000"/>
              </a:lnSpc>
              <a:spcAft>
                <a:spcPts val="480"/>
              </a:spcAft>
            </a:pPr>
            <a:endParaRPr lang="fr-FR" sz="3200" dirty="0">
              <a:ea typeface="Calibri" panose="020F0502020204030204" pitchFamily="34" charset="0"/>
            </a:endParaRPr>
          </a:p>
          <a:p>
            <a:pPr algn="l">
              <a:lnSpc>
                <a:spcPct val="107000"/>
              </a:lnSpc>
              <a:spcAft>
                <a:spcPts val="480"/>
              </a:spcAft>
            </a:pPr>
            <a:r>
              <a:rPr lang="fr-FR" sz="3200" dirty="0">
                <a:ea typeface="Calibri" panose="020F0502020204030204" pitchFamily="34" charset="0"/>
              </a:rPr>
              <a:t>Avec la saisie de l’avancement des seules tâches en cours </a:t>
            </a:r>
          </a:p>
          <a:p>
            <a:pPr algn="l">
              <a:lnSpc>
                <a:spcPct val="107000"/>
              </a:lnSpc>
              <a:spcAft>
                <a:spcPts val="480"/>
              </a:spcAft>
            </a:pPr>
            <a:r>
              <a:rPr lang="fr-FR" sz="2800" i="1" dirty="0">
                <a:ea typeface="Calibri" panose="020F0502020204030204" pitchFamily="34" charset="0"/>
              </a:rPr>
              <a:t>dans l’exemple, </a:t>
            </a:r>
            <a:r>
              <a:rPr lang="fr-FR" sz="2800" i="1">
                <a:ea typeface="Calibri" panose="020F0502020204030204" pitchFamily="34" charset="0"/>
              </a:rPr>
              <a:t>les tâches </a:t>
            </a:r>
            <a:r>
              <a:rPr lang="fr-FR" sz="2800" i="1" dirty="0">
                <a:ea typeface="Calibri" panose="020F0502020204030204" pitchFamily="34" charset="0"/>
              </a:rPr>
              <a:t>5 et 6</a:t>
            </a:r>
            <a:endParaRPr lang="fr-FR" sz="3200" i="1" dirty="0">
              <a:ea typeface="Calibri" panose="020F0502020204030204" pitchFamily="34" charset="0"/>
            </a:endParaRPr>
          </a:p>
        </p:txBody>
      </p:sp>
      <p:pic>
        <p:nvPicPr>
          <p:cNvPr id="5" name="Image 4" descr="Une image contenant texte, capture d’écran, Police, nombre&#10;&#10;Description générée automatiquement">
            <a:extLst>
              <a:ext uri="{FF2B5EF4-FFF2-40B4-BE49-F238E27FC236}">
                <a16:creationId xmlns:a16="http://schemas.microsoft.com/office/drawing/2014/main" id="{B30EE5EA-722A-B17B-1C75-B2005425CA7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466" y="5667974"/>
            <a:ext cx="7239785" cy="1973376"/>
          </a:xfrm>
          <a:prstGeom prst="rect">
            <a:avLst/>
          </a:prstGeom>
        </p:spPr>
      </p:pic>
      <p:pic>
        <p:nvPicPr>
          <p:cNvPr id="6" name="Image 5" descr="Une image contenant texte, capture d’écran, ligne, nombre&#10;&#10;Description générée automatiquement">
            <a:extLst>
              <a:ext uri="{FF2B5EF4-FFF2-40B4-BE49-F238E27FC236}">
                <a16:creationId xmlns:a16="http://schemas.microsoft.com/office/drawing/2014/main" id="{0CD5D969-4558-C700-4A09-72C3757F2259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466" y="7641350"/>
            <a:ext cx="7244267" cy="197337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0853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560"/>
    </mc:Choice>
    <mc:Fallback xmlns="">
      <p:transition spd="slow" advTm="1156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83D614-873D-87FE-DF3B-2D941D1B90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7315200" cy="2222828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480"/>
              </a:spcAft>
            </a:pPr>
            <a:r>
              <a:rPr lang="fr-FR" sz="4000" b="1" kern="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4) Le suivi du déroulement d’un projet : connaître les conséquences</a:t>
            </a:r>
            <a:endParaRPr lang="fr-FR" sz="4000" kern="1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EAE360-413D-B6F8-9494-FE71F50BE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466" y="3517640"/>
            <a:ext cx="7315199" cy="907794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480"/>
              </a:spcAft>
            </a:pPr>
            <a:r>
              <a:rPr lang="fr-FR" sz="3200" dirty="0">
                <a:ea typeface="Calibri" panose="020F0502020204030204" pitchFamily="34" charset="0"/>
              </a:rPr>
              <a:t>On connait les conséquences si des retards sont intervenus</a:t>
            </a:r>
          </a:p>
        </p:txBody>
      </p:sp>
      <p:pic>
        <p:nvPicPr>
          <p:cNvPr id="5" name="Image 4" descr="Une image contenant texte, capture d’écran, Police, nombre&#10;&#10;Description générée automatiquement">
            <a:extLst>
              <a:ext uri="{FF2B5EF4-FFF2-40B4-BE49-F238E27FC236}">
                <a16:creationId xmlns:a16="http://schemas.microsoft.com/office/drawing/2014/main" id="{B30EE5EA-722A-B17B-1C75-B2005425CA7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466" y="5667974"/>
            <a:ext cx="7239785" cy="1973376"/>
          </a:xfrm>
          <a:prstGeom prst="rect">
            <a:avLst/>
          </a:prstGeom>
        </p:spPr>
      </p:pic>
      <p:pic>
        <p:nvPicPr>
          <p:cNvPr id="6" name="Image 5" descr="Une image contenant texte, capture d’écran, ligne, nombre&#10;&#10;Description générée automatiquement">
            <a:extLst>
              <a:ext uri="{FF2B5EF4-FFF2-40B4-BE49-F238E27FC236}">
                <a16:creationId xmlns:a16="http://schemas.microsoft.com/office/drawing/2014/main" id="{0CD5D969-4558-C700-4A09-72C3757F2259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466" y="7641350"/>
            <a:ext cx="7244267" cy="197337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6711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48"/>
    </mc:Choice>
    <mc:Fallback xmlns="">
      <p:transition spd="slow" advTm="3848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83D614-873D-87FE-DF3B-2D941D1B90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7315200" cy="2222828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480"/>
              </a:spcAft>
            </a:pPr>
            <a:r>
              <a:rPr lang="fr-FR" sz="4000" b="1" kern="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4) Le suivi du déroulement d’un projet : connaître les conséquences</a:t>
            </a:r>
            <a:endParaRPr lang="fr-FR" sz="4000" kern="1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EAE360-413D-B6F8-9494-FE71F50BE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466" y="2920481"/>
            <a:ext cx="7315199" cy="907794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480"/>
              </a:spcAft>
            </a:pPr>
            <a:r>
              <a:rPr lang="fr-FR" sz="3200" dirty="0">
                <a:ea typeface="Calibri" panose="020F0502020204030204" pitchFamily="34" charset="0"/>
              </a:rPr>
              <a:t>Aussitôt on visualise sur le </a:t>
            </a:r>
            <a:r>
              <a:rPr lang="fr-FR" sz="3200" dirty="0">
                <a:solidFill>
                  <a:srgbClr val="00B0F0"/>
                </a:solidFill>
                <a:ea typeface="Calibri" panose="020F0502020204030204" pitchFamily="34" charset="0"/>
              </a:rPr>
              <a:t>Gantt</a:t>
            </a:r>
          </a:p>
          <a:p>
            <a:pPr algn="l">
              <a:lnSpc>
                <a:spcPct val="107000"/>
              </a:lnSpc>
              <a:spcAft>
                <a:spcPts val="480"/>
              </a:spcAft>
            </a:pPr>
            <a:endParaRPr lang="fr-FR" sz="3200" dirty="0">
              <a:ea typeface="Calibri" panose="020F0502020204030204" pitchFamily="34" charset="0"/>
            </a:endParaRPr>
          </a:p>
          <a:p>
            <a:pPr algn="l">
              <a:lnSpc>
                <a:spcPct val="107000"/>
              </a:lnSpc>
              <a:spcAft>
                <a:spcPts val="480"/>
              </a:spcAft>
            </a:pPr>
            <a:r>
              <a:rPr lang="fr-FR" sz="3200" dirty="0">
                <a:ea typeface="Calibri" panose="020F0502020204030204" pitchFamily="34" charset="0"/>
              </a:rPr>
              <a:t>Les décalages intervenus entre les traits prévisionnels et réels</a:t>
            </a:r>
          </a:p>
        </p:txBody>
      </p:sp>
      <p:pic>
        <p:nvPicPr>
          <p:cNvPr id="5" name="Image 4" descr="Une image contenant texte, capture d’écran, Police, nombre&#10;&#10;Description générée automatiquement">
            <a:extLst>
              <a:ext uri="{FF2B5EF4-FFF2-40B4-BE49-F238E27FC236}">
                <a16:creationId xmlns:a16="http://schemas.microsoft.com/office/drawing/2014/main" id="{B30EE5EA-722A-B17B-1C75-B2005425CA7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466" y="5667974"/>
            <a:ext cx="7239785" cy="1973376"/>
          </a:xfrm>
          <a:prstGeom prst="rect">
            <a:avLst/>
          </a:prstGeom>
        </p:spPr>
      </p:pic>
      <p:pic>
        <p:nvPicPr>
          <p:cNvPr id="6" name="Image 5" descr="Une image contenant texte, capture d’écran, ligne, nombre&#10;&#10;Description générée automatiquement">
            <a:extLst>
              <a:ext uri="{FF2B5EF4-FFF2-40B4-BE49-F238E27FC236}">
                <a16:creationId xmlns:a16="http://schemas.microsoft.com/office/drawing/2014/main" id="{0CD5D969-4558-C700-4A09-72C3757F2259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466" y="7641350"/>
            <a:ext cx="7244267" cy="197337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04168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65"/>
    </mc:Choice>
    <mc:Fallback xmlns="">
      <p:transition spd="slow" advTm="78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83D614-873D-87FE-DF3B-2D941D1B90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7315200" cy="19814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480"/>
              </a:spcAft>
            </a:pPr>
            <a:r>
              <a:rPr lang="fr-FR" sz="4000" b="1" kern="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Ordonnancement visuel des tâches du projet</a:t>
            </a:r>
            <a:endParaRPr lang="fr-FR" sz="4000" kern="1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EAE360-413D-B6F8-9494-FE71F50BE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" y="2451642"/>
            <a:ext cx="7315199" cy="907794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480"/>
              </a:spcAft>
            </a:pPr>
            <a:r>
              <a:rPr lang="fr-FR" sz="3200" dirty="0">
                <a:ea typeface="Calibri" panose="020F0502020204030204" pitchFamily="34" charset="0"/>
              </a:rPr>
              <a:t>Au départ on coche toutes tâches qui se suivent </a:t>
            </a:r>
          </a:p>
          <a:p>
            <a:pPr algn="l">
              <a:lnSpc>
                <a:spcPct val="107000"/>
              </a:lnSpc>
              <a:spcAft>
                <a:spcPts val="480"/>
              </a:spcAft>
            </a:pPr>
            <a:endParaRPr lang="fr-FR" sz="3200" dirty="0">
              <a:ea typeface="Calibri" panose="020F0502020204030204" pitchFamily="34" charset="0"/>
            </a:endParaRPr>
          </a:p>
          <a:p>
            <a:pPr algn="l">
              <a:lnSpc>
                <a:spcPct val="107000"/>
              </a:lnSpc>
              <a:spcAft>
                <a:spcPts val="480"/>
              </a:spcAft>
            </a:pPr>
            <a:r>
              <a:rPr lang="fr-FR" sz="3200" dirty="0">
                <a:ea typeface="Calibri" panose="020F0502020204030204" pitchFamily="34" charset="0"/>
              </a:rPr>
              <a:t>On les lie entre-elles pour obtenir un premier planning Gantt </a:t>
            </a:r>
            <a:endParaRPr lang="fr-FR" sz="3200" b="1" dirty="0">
              <a:solidFill>
                <a:srgbClr val="00B0F0"/>
              </a:solidFill>
              <a:ea typeface="Calibri" panose="020F0502020204030204" pitchFamily="34" charset="0"/>
            </a:endParaRPr>
          </a:p>
          <a:p>
            <a:pPr algn="l">
              <a:lnSpc>
                <a:spcPct val="107000"/>
              </a:lnSpc>
              <a:spcAft>
                <a:spcPts val="480"/>
              </a:spcAft>
            </a:pPr>
            <a:endParaRPr lang="fr-FR" sz="3200" b="1" i="1" dirty="0">
              <a:solidFill>
                <a:srgbClr val="00B0F0"/>
              </a:solidFill>
            </a:endParaRPr>
          </a:p>
          <a:p>
            <a:pPr algn="l">
              <a:lnSpc>
                <a:spcPct val="107000"/>
              </a:lnSpc>
              <a:spcAft>
                <a:spcPts val="480"/>
              </a:spcAft>
            </a:pPr>
            <a:endParaRPr lang="fr-FR" sz="3200" dirty="0"/>
          </a:p>
          <a:p>
            <a:pPr algn="l">
              <a:lnSpc>
                <a:spcPct val="107000"/>
              </a:lnSpc>
              <a:spcAft>
                <a:spcPts val="480"/>
              </a:spcAft>
            </a:pPr>
            <a:endParaRPr lang="fr-FR" sz="3200" dirty="0"/>
          </a:p>
          <a:p>
            <a:pPr algn="l">
              <a:lnSpc>
                <a:spcPct val="107000"/>
              </a:lnSpc>
              <a:spcAft>
                <a:spcPts val="480"/>
              </a:spcAft>
            </a:pPr>
            <a:endParaRPr lang="fr-FR" sz="2800" b="1" i="1" dirty="0"/>
          </a:p>
          <a:p>
            <a:pPr algn="l">
              <a:lnSpc>
                <a:spcPct val="107000"/>
              </a:lnSpc>
              <a:spcAft>
                <a:spcPts val="480"/>
              </a:spcAft>
            </a:pPr>
            <a:endParaRPr lang="fr-FR" sz="2800" b="1" i="1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BF87E6DB-7099-5FB1-C43B-294F6222D55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7550" y="6422996"/>
            <a:ext cx="1772642" cy="2884123"/>
          </a:xfrm>
          <a:prstGeom prst="rect">
            <a:avLst/>
          </a:prstGeom>
        </p:spPr>
      </p:pic>
      <p:pic>
        <p:nvPicPr>
          <p:cNvPr id="8" name="Image 7" descr="Une image contenant texte, ligne, Tracé, capture d’écran&#10;&#10;Description générée automatiquement">
            <a:extLst>
              <a:ext uri="{FF2B5EF4-FFF2-40B4-BE49-F238E27FC236}">
                <a16:creationId xmlns:a16="http://schemas.microsoft.com/office/drawing/2014/main" id="{DAFF1BAC-D42D-892B-FA7B-E02A09918F63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89162" y="6550804"/>
            <a:ext cx="5734744" cy="1487905"/>
          </a:xfrm>
          <a:prstGeom prst="rect">
            <a:avLst/>
          </a:prstGeom>
        </p:spPr>
      </p:pic>
      <p:pic>
        <p:nvPicPr>
          <p:cNvPr id="9" name="Image 8" descr="Une image contenant texte, capture d’écran, ligne, nombre&#10;&#10;Description générée automatiquement">
            <a:extLst>
              <a:ext uri="{FF2B5EF4-FFF2-40B4-BE49-F238E27FC236}">
                <a16:creationId xmlns:a16="http://schemas.microsoft.com/office/drawing/2014/main" id="{DF36D8AC-36B4-B8B3-72DB-EAE1F2EDBE17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87420" y="7951246"/>
            <a:ext cx="5627779" cy="135587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96537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37"/>
    </mc:Choice>
    <mc:Fallback xmlns="">
      <p:transition spd="slow" advTm="873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83D614-873D-87FE-DF3B-2D941D1B90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7315200" cy="2222828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480"/>
              </a:spcAft>
            </a:pPr>
            <a:r>
              <a:rPr lang="fr-FR" sz="4000" b="1" kern="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4) Le suivi du déroulement d’un projet : connaître les conséquences</a:t>
            </a:r>
            <a:endParaRPr lang="fr-FR" sz="4000" kern="1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EAE360-413D-B6F8-9494-FE71F50BE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466" y="2920481"/>
            <a:ext cx="7315199" cy="907794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480"/>
              </a:spcAft>
            </a:pPr>
            <a:r>
              <a:rPr lang="fr-FR" sz="3200" dirty="0">
                <a:ea typeface="Calibri" panose="020F0502020204030204" pitchFamily="34" charset="0"/>
              </a:rPr>
              <a:t>Sur le planning suivi obtenu </a:t>
            </a:r>
          </a:p>
          <a:p>
            <a:pPr algn="l">
              <a:lnSpc>
                <a:spcPct val="107000"/>
              </a:lnSpc>
              <a:spcAft>
                <a:spcPts val="480"/>
              </a:spcAft>
            </a:pPr>
            <a:endParaRPr lang="fr-FR" sz="3200" dirty="0">
              <a:ea typeface="Calibri" panose="020F0502020204030204" pitchFamily="34" charset="0"/>
            </a:endParaRPr>
          </a:p>
          <a:p>
            <a:pPr algn="l">
              <a:lnSpc>
                <a:spcPct val="107000"/>
              </a:lnSpc>
              <a:spcAft>
                <a:spcPts val="480"/>
              </a:spcAft>
            </a:pPr>
            <a:r>
              <a:rPr lang="fr-FR" sz="3200" dirty="0">
                <a:ea typeface="Calibri" panose="020F0502020204030204" pitchFamily="34" charset="0"/>
              </a:rPr>
              <a:t>On visualise les conséquences intervenues</a:t>
            </a:r>
          </a:p>
        </p:txBody>
      </p:sp>
      <p:pic>
        <p:nvPicPr>
          <p:cNvPr id="4" name="Image 3" descr="Une image contenant texte, capture d’écran, ligne, diagramme&#10;&#10;Description générée automatiquement">
            <a:extLst>
              <a:ext uri="{FF2B5EF4-FFF2-40B4-BE49-F238E27FC236}">
                <a16:creationId xmlns:a16="http://schemas.microsoft.com/office/drawing/2014/main" id="{67AE23FE-7375-42E1-B63A-90923DF74D7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673" y="5585762"/>
            <a:ext cx="7181853" cy="409941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63043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70"/>
    </mc:Choice>
    <mc:Fallback xmlns="">
      <p:transition spd="slow" advTm="74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83D614-873D-87FE-DF3B-2D941D1B90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7315200" cy="2222828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480"/>
              </a:spcAft>
            </a:pPr>
            <a:r>
              <a:rPr lang="fr-FR" sz="4000" b="1" kern="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4) Le suivi du déroulement d’un projet : connaître les conséquences</a:t>
            </a:r>
            <a:endParaRPr lang="fr-FR" sz="4000" kern="1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EAE360-413D-B6F8-9494-FE71F50BE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096498"/>
            <a:ext cx="7315199" cy="907794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480"/>
              </a:spcAft>
            </a:pPr>
            <a:r>
              <a:rPr lang="fr-FR" sz="3200" dirty="0">
                <a:ea typeface="Calibri" panose="020F0502020204030204" pitchFamily="34" charset="0"/>
              </a:rPr>
              <a:t>On connait alors les dérives des projets</a:t>
            </a:r>
          </a:p>
        </p:txBody>
      </p:sp>
      <p:pic>
        <p:nvPicPr>
          <p:cNvPr id="4" name="Image 3" descr="Une image contenant texte, capture d’écran, ligne, diagramme&#10;&#10;Description générée automatiquement">
            <a:extLst>
              <a:ext uri="{FF2B5EF4-FFF2-40B4-BE49-F238E27FC236}">
                <a16:creationId xmlns:a16="http://schemas.microsoft.com/office/drawing/2014/main" id="{67AE23FE-7375-42E1-B63A-90923DF74D7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673" y="5585762"/>
            <a:ext cx="7181853" cy="409941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20425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20"/>
    </mc:Choice>
    <mc:Fallback xmlns="">
      <p:transition spd="slow" advTm="372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83D614-873D-87FE-DF3B-2D941D1B90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7315200" cy="2222828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480"/>
              </a:spcAft>
            </a:pPr>
            <a:r>
              <a:rPr lang="fr-FR" sz="4000" b="1" kern="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4) Le suivi du déroulement d’un projet : connaître les conséquences</a:t>
            </a:r>
            <a:endParaRPr lang="fr-FR" sz="4000" kern="1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EAE360-413D-B6F8-9494-FE71F50BE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673" y="2853902"/>
            <a:ext cx="7315199" cy="907794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480"/>
              </a:spcAft>
            </a:pPr>
            <a:r>
              <a:rPr lang="fr-FR" sz="2800" b="1" i="1" u="sng" dirty="0">
                <a:ea typeface="Calibri" panose="020F0502020204030204" pitchFamily="34" charset="0"/>
              </a:rPr>
              <a:t>Remarque:</a:t>
            </a:r>
            <a:r>
              <a:rPr lang="fr-FR" sz="2800" dirty="0">
                <a:ea typeface="Calibri" panose="020F0502020204030204" pitchFamily="34" charset="0"/>
              </a:rPr>
              <a:t> </a:t>
            </a:r>
          </a:p>
          <a:p>
            <a:pPr algn="l">
              <a:lnSpc>
                <a:spcPct val="107000"/>
              </a:lnSpc>
              <a:spcAft>
                <a:spcPts val="480"/>
              </a:spcAft>
            </a:pPr>
            <a:r>
              <a:rPr lang="fr-FR" sz="2800" dirty="0">
                <a:ea typeface="Calibri" panose="020F0502020204030204" pitchFamily="34" charset="0"/>
              </a:rPr>
              <a:t>Il sera possible de recaler le planning dans de nouveaux objectifs</a:t>
            </a:r>
          </a:p>
        </p:txBody>
      </p:sp>
      <p:pic>
        <p:nvPicPr>
          <p:cNvPr id="4" name="Image 3" descr="Une image contenant texte, capture d’écran, ligne, diagramme&#10;&#10;Description générée automatiquement">
            <a:extLst>
              <a:ext uri="{FF2B5EF4-FFF2-40B4-BE49-F238E27FC236}">
                <a16:creationId xmlns:a16="http://schemas.microsoft.com/office/drawing/2014/main" id="{67AE23FE-7375-42E1-B63A-90923DF74D7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674" y="5573923"/>
            <a:ext cx="7181853" cy="409941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97998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13"/>
    </mc:Choice>
    <mc:Fallback xmlns="">
      <p:transition spd="slow" advTm="4113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83D614-873D-87FE-DF3B-2D941D1B90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7315200" cy="2222828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480"/>
              </a:spcAft>
            </a:pPr>
            <a:r>
              <a:rPr lang="fr-FR" sz="4000" b="1" kern="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4) Le suivi du déroulement d’un projet : connaître les conséquences</a:t>
            </a:r>
            <a:endParaRPr lang="fr-FR" sz="4000" kern="1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EAE360-413D-B6F8-9494-FE71F50BE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673" y="2853902"/>
            <a:ext cx="7315199" cy="907794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480"/>
              </a:spcAft>
            </a:pPr>
            <a:r>
              <a:rPr lang="fr-FR" sz="2800" b="1" i="1" u="sng" dirty="0">
                <a:ea typeface="Calibri" panose="020F0502020204030204" pitchFamily="34" charset="0"/>
              </a:rPr>
              <a:t>Remarque:</a:t>
            </a:r>
            <a:r>
              <a:rPr lang="fr-FR" sz="2800" dirty="0">
                <a:ea typeface="Calibri" panose="020F0502020204030204" pitchFamily="34" charset="0"/>
              </a:rPr>
              <a:t> </a:t>
            </a:r>
          </a:p>
          <a:p>
            <a:pPr algn="l">
              <a:lnSpc>
                <a:spcPct val="107000"/>
              </a:lnSpc>
              <a:spcAft>
                <a:spcPts val="480"/>
              </a:spcAft>
            </a:pPr>
            <a:r>
              <a:rPr lang="fr-FR" sz="2800" dirty="0">
                <a:ea typeface="Calibri" panose="020F0502020204030204" pitchFamily="34" charset="0"/>
              </a:rPr>
              <a:t>A partir du planning suivi et en fonction de la dérive constatée</a:t>
            </a:r>
          </a:p>
          <a:p>
            <a:pPr algn="l">
              <a:lnSpc>
                <a:spcPct val="107000"/>
              </a:lnSpc>
              <a:spcAft>
                <a:spcPts val="480"/>
              </a:spcAft>
            </a:pPr>
            <a:r>
              <a:rPr lang="fr-FR" sz="2800" dirty="0">
                <a:ea typeface="Calibri" panose="020F0502020204030204" pitchFamily="34" charset="0"/>
              </a:rPr>
              <a:t>Cela grâce à la démarche </a:t>
            </a:r>
            <a:r>
              <a:rPr lang="fr-FR" sz="2800" dirty="0">
                <a:solidFill>
                  <a:srgbClr val="00B0F0"/>
                </a:solidFill>
                <a:ea typeface="Calibri" panose="020F0502020204030204" pitchFamily="34" charset="0"/>
              </a:rPr>
              <a:t>Simulation </a:t>
            </a:r>
          </a:p>
        </p:txBody>
      </p:sp>
      <p:pic>
        <p:nvPicPr>
          <p:cNvPr id="4" name="Image 3" descr="Une image contenant texte, capture d’écran, ligne, diagramme&#10;&#10;Description générée automatiquement">
            <a:extLst>
              <a:ext uri="{FF2B5EF4-FFF2-40B4-BE49-F238E27FC236}">
                <a16:creationId xmlns:a16="http://schemas.microsoft.com/office/drawing/2014/main" id="{67AE23FE-7375-42E1-B63A-90923DF74D7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674" y="5573923"/>
            <a:ext cx="7181853" cy="409941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1636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40"/>
    </mc:Choice>
    <mc:Fallback xmlns="">
      <p:transition spd="slow" advTm="724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>
            <a:extLst>
              <a:ext uri="{FF2B5EF4-FFF2-40B4-BE49-F238E27FC236}">
                <a16:creationId xmlns:a16="http://schemas.microsoft.com/office/drawing/2014/main" id="{BD5E708F-22CD-A8A1-552F-E8181FA46499}"/>
              </a:ext>
            </a:extLst>
          </p:cNvPr>
          <p:cNvSpPr txBox="1"/>
          <p:nvPr/>
        </p:nvSpPr>
        <p:spPr>
          <a:xfrm>
            <a:off x="-466530" y="3693078"/>
            <a:ext cx="7315200" cy="29575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11464" algn="ctr">
              <a:lnSpc>
                <a:spcPct val="107000"/>
              </a:lnSpc>
              <a:spcAft>
                <a:spcPts val="480"/>
              </a:spcAft>
              <a:tabLst>
                <a:tab pos="1508701" algn="l"/>
                <a:tab pos="1714432" algn="l"/>
                <a:tab pos="2880246" algn="l"/>
              </a:tabLst>
            </a:pPr>
            <a:r>
              <a:rPr lang="fr-FR" sz="3200" b="1" kern="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contact@ecoplanningtime.com                                            </a:t>
            </a:r>
          </a:p>
          <a:p>
            <a:pPr marL="411464" algn="ctr">
              <a:lnSpc>
                <a:spcPct val="107000"/>
              </a:lnSpc>
              <a:spcAft>
                <a:spcPts val="480"/>
              </a:spcAft>
              <a:tabLst>
                <a:tab pos="1508701" algn="l"/>
                <a:tab pos="1714432" algn="l"/>
                <a:tab pos="2880246" algn="l"/>
              </a:tabLst>
            </a:pPr>
            <a:endParaRPr lang="fr-FR" sz="3200" b="1" kern="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11464" algn="ctr">
              <a:lnSpc>
                <a:spcPct val="107000"/>
              </a:lnSpc>
              <a:spcAft>
                <a:spcPts val="480"/>
              </a:spcAft>
              <a:tabLst>
                <a:tab pos="1508701" algn="l"/>
                <a:tab pos="1714432" algn="l"/>
                <a:tab pos="2880246" algn="l"/>
              </a:tabLst>
            </a:pPr>
            <a:r>
              <a:rPr lang="fr-FR" sz="32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ecoplanningtime.com                                            </a:t>
            </a:r>
          </a:p>
          <a:p>
            <a:pPr marL="411464" algn="ctr">
              <a:lnSpc>
                <a:spcPct val="107000"/>
              </a:lnSpc>
              <a:spcAft>
                <a:spcPts val="480"/>
              </a:spcAft>
              <a:tabLst>
                <a:tab pos="1508701" algn="l"/>
                <a:tab pos="1714432" algn="l"/>
                <a:tab pos="2880246" algn="l"/>
              </a:tabLst>
            </a:pPr>
            <a:endParaRPr lang="fr-FR" sz="3200" b="1" kern="1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11464" algn="ctr">
              <a:lnSpc>
                <a:spcPct val="107000"/>
              </a:lnSpc>
              <a:spcAft>
                <a:spcPts val="480"/>
              </a:spcAft>
              <a:tabLst>
                <a:tab pos="1508701" algn="l"/>
                <a:tab pos="1714432" algn="l"/>
                <a:tab pos="2880246" algn="l"/>
              </a:tabLst>
            </a:pPr>
            <a:r>
              <a:rPr lang="fr-FR" sz="32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Tél : 01 46 30 46 60</a:t>
            </a:r>
            <a:r>
              <a:rPr lang="fr-FR" sz="3200" u="sng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32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99DC90D-735C-2F5B-5A6C-759BD4BA65ED}"/>
              </a:ext>
            </a:extLst>
          </p:cNvPr>
          <p:cNvSpPr txBox="1"/>
          <p:nvPr/>
        </p:nvSpPr>
        <p:spPr>
          <a:xfrm>
            <a:off x="0" y="577677"/>
            <a:ext cx="7315200" cy="1747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731520" rtl="0" eaLnBrk="1" fontAlgn="auto" latinLnBrk="0" hangingPunct="1">
              <a:lnSpc>
                <a:spcPct val="107000"/>
              </a:lnSpc>
              <a:spcBef>
                <a:spcPts val="800"/>
              </a:spcBef>
              <a:spcAft>
                <a:spcPts val="48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3400" b="1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Demandez gratuitement ici une version d’évaluation du logiciel pendant 2 mois pour voir ce qu’il peut vous apporter</a:t>
            </a:r>
            <a:endParaRPr kumimoji="0" lang="fr-FR" sz="3400" b="1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08441E6D-3E47-69E8-C53D-365F43F78C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1070" y="2691206"/>
            <a:ext cx="720976" cy="720976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A7E40F05-6C87-8139-5E16-435229776E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50619"/>
            <a:ext cx="7342863" cy="3834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663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27"/>
    </mc:Choice>
    <mc:Fallback xmlns="">
      <p:transition spd="slow" advTm="3627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83D614-873D-87FE-DF3B-2D941D1B90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7315200" cy="19814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480"/>
              </a:spcAft>
            </a:pPr>
            <a:r>
              <a:rPr lang="fr-FR" sz="4000" b="1" kern="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Ordonnancement visuel des tâches du projet</a:t>
            </a:r>
            <a:endParaRPr lang="fr-FR" sz="4000" kern="1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EAE360-413D-B6F8-9494-FE71F50BE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" y="2451642"/>
            <a:ext cx="7315199" cy="907794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480"/>
              </a:spcAft>
            </a:pPr>
            <a:r>
              <a:rPr lang="fr-FR" sz="3200" dirty="0">
                <a:ea typeface="Calibri" panose="020F0502020204030204" pitchFamily="34" charset="0"/>
              </a:rPr>
              <a:t>Avec une Cde on peut accéder au planning des tâches ordonnées du projet</a:t>
            </a:r>
          </a:p>
          <a:p>
            <a:pPr algn="l">
              <a:lnSpc>
                <a:spcPct val="107000"/>
              </a:lnSpc>
              <a:spcAft>
                <a:spcPts val="480"/>
              </a:spcAft>
            </a:pPr>
            <a:endParaRPr lang="fr-FR" sz="3200" dirty="0">
              <a:ea typeface="Calibri" panose="020F0502020204030204" pitchFamily="34" charset="0"/>
            </a:endParaRPr>
          </a:p>
          <a:p>
            <a:pPr algn="l">
              <a:lnSpc>
                <a:spcPct val="107000"/>
              </a:lnSpc>
              <a:spcAft>
                <a:spcPts val="480"/>
              </a:spcAft>
            </a:pPr>
            <a:r>
              <a:rPr lang="fr-FR" sz="3200" dirty="0">
                <a:ea typeface="Calibri" panose="020F0502020204030204" pitchFamily="34" charset="0"/>
              </a:rPr>
              <a:t>Les tâches critiques auront leur trait en rouge</a:t>
            </a:r>
            <a:endParaRPr lang="fr-FR" sz="3200" b="1" i="1" dirty="0">
              <a:solidFill>
                <a:srgbClr val="00B0F0"/>
              </a:solidFill>
            </a:endParaRPr>
          </a:p>
          <a:p>
            <a:pPr algn="l">
              <a:lnSpc>
                <a:spcPct val="107000"/>
              </a:lnSpc>
              <a:spcAft>
                <a:spcPts val="480"/>
              </a:spcAft>
            </a:pPr>
            <a:endParaRPr lang="fr-FR" sz="3200" dirty="0"/>
          </a:p>
          <a:p>
            <a:pPr algn="l">
              <a:lnSpc>
                <a:spcPct val="107000"/>
              </a:lnSpc>
              <a:spcAft>
                <a:spcPts val="480"/>
              </a:spcAft>
            </a:pPr>
            <a:endParaRPr lang="fr-FR" sz="3200" dirty="0"/>
          </a:p>
          <a:p>
            <a:pPr algn="l">
              <a:lnSpc>
                <a:spcPct val="107000"/>
              </a:lnSpc>
              <a:spcAft>
                <a:spcPts val="480"/>
              </a:spcAft>
            </a:pPr>
            <a:endParaRPr lang="fr-FR" sz="2800" b="1" i="1" dirty="0"/>
          </a:p>
          <a:p>
            <a:pPr algn="l">
              <a:lnSpc>
                <a:spcPct val="107000"/>
              </a:lnSpc>
              <a:spcAft>
                <a:spcPts val="480"/>
              </a:spcAft>
            </a:pPr>
            <a:endParaRPr lang="fr-FR" sz="2800" b="1" i="1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BF87E6DB-7099-5FB1-C43B-294F6222D55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7550" y="6422996"/>
            <a:ext cx="1772642" cy="2884123"/>
          </a:xfrm>
          <a:prstGeom prst="rect">
            <a:avLst/>
          </a:prstGeom>
        </p:spPr>
      </p:pic>
      <p:pic>
        <p:nvPicPr>
          <p:cNvPr id="8" name="Image 7" descr="Une image contenant texte, ligne, Tracé, capture d’écran&#10;&#10;Description générée automatiquement">
            <a:extLst>
              <a:ext uri="{FF2B5EF4-FFF2-40B4-BE49-F238E27FC236}">
                <a16:creationId xmlns:a16="http://schemas.microsoft.com/office/drawing/2014/main" id="{DAFF1BAC-D42D-892B-FA7B-E02A09918F63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89162" y="6550804"/>
            <a:ext cx="5734744" cy="1487905"/>
          </a:xfrm>
          <a:prstGeom prst="rect">
            <a:avLst/>
          </a:prstGeom>
        </p:spPr>
      </p:pic>
      <p:pic>
        <p:nvPicPr>
          <p:cNvPr id="9" name="Image 8" descr="Une image contenant texte, capture d’écran, ligne, nombre&#10;&#10;Description générée automatiquement">
            <a:extLst>
              <a:ext uri="{FF2B5EF4-FFF2-40B4-BE49-F238E27FC236}">
                <a16:creationId xmlns:a16="http://schemas.microsoft.com/office/drawing/2014/main" id="{DF36D8AC-36B4-B8B3-72DB-EAE1F2EDBE17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87420" y="7951246"/>
            <a:ext cx="5627779" cy="135587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37240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580"/>
    </mc:Choice>
    <mc:Fallback xmlns="">
      <p:transition spd="slow" advTm="758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83D614-873D-87FE-DF3B-2D941D1B90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7315200" cy="19814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480"/>
              </a:spcAft>
            </a:pPr>
            <a:r>
              <a:rPr lang="fr-FR" sz="4000" b="1" kern="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Ordonnancement visuel des tâches du projet</a:t>
            </a:r>
            <a:endParaRPr lang="fr-FR" sz="4000" kern="1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EAE360-413D-B6F8-9494-FE71F50BE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07" y="3326086"/>
            <a:ext cx="7315199" cy="907794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480"/>
              </a:spcAft>
            </a:pPr>
            <a:r>
              <a:rPr lang="fr-FR" sz="3200" dirty="0">
                <a:ea typeface="Calibri" panose="020F0502020204030204" pitchFamily="34" charset="0"/>
              </a:rPr>
              <a:t>On visualise pour chacune des tâches le trait de leurs prédécesseurs et successeurs</a:t>
            </a:r>
            <a:endParaRPr lang="fr-FR" sz="3200" dirty="0"/>
          </a:p>
          <a:p>
            <a:pPr algn="l">
              <a:lnSpc>
                <a:spcPct val="107000"/>
              </a:lnSpc>
              <a:spcAft>
                <a:spcPts val="480"/>
              </a:spcAft>
            </a:pPr>
            <a:endParaRPr lang="fr-FR" sz="3200" dirty="0"/>
          </a:p>
          <a:p>
            <a:pPr algn="l">
              <a:lnSpc>
                <a:spcPct val="107000"/>
              </a:lnSpc>
              <a:spcAft>
                <a:spcPts val="480"/>
              </a:spcAft>
            </a:pPr>
            <a:endParaRPr lang="fr-FR" sz="2800" b="1" i="1" dirty="0"/>
          </a:p>
          <a:p>
            <a:pPr algn="l">
              <a:lnSpc>
                <a:spcPct val="107000"/>
              </a:lnSpc>
              <a:spcAft>
                <a:spcPts val="480"/>
              </a:spcAft>
            </a:pPr>
            <a:endParaRPr lang="fr-FR" sz="2800" b="1" i="1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BF87E6DB-7099-5FB1-C43B-294F6222D55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7550" y="6422996"/>
            <a:ext cx="1772642" cy="2884123"/>
          </a:xfrm>
          <a:prstGeom prst="rect">
            <a:avLst/>
          </a:prstGeom>
        </p:spPr>
      </p:pic>
      <p:pic>
        <p:nvPicPr>
          <p:cNvPr id="8" name="Image 7" descr="Une image contenant texte, ligne, Tracé, capture d’écran&#10;&#10;Description générée automatiquement">
            <a:extLst>
              <a:ext uri="{FF2B5EF4-FFF2-40B4-BE49-F238E27FC236}">
                <a16:creationId xmlns:a16="http://schemas.microsoft.com/office/drawing/2014/main" id="{DAFF1BAC-D42D-892B-FA7B-E02A09918F63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89162" y="6550804"/>
            <a:ext cx="5734744" cy="1487905"/>
          </a:xfrm>
          <a:prstGeom prst="rect">
            <a:avLst/>
          </a:prstGeom>
        </p:spPr>
      </p:pic>
      <p:pic>
        <p:nvPicPr>
          <p:cNvPr id="9" name="Image 8" descr="Une image contenant texte, capture d’écran, ligne, nombre&#10;&#10;Description générée automatiquement">
            <a:extLst>
              <a:ext uri="{FF2B5EF4-FFF2-40B4-BE49-F238E27FC236}">
                <a16:creationId xmlns:a16="http://schemas.microsoft.com/office/drawing/2014/main" id="{DF36D8AC-36B4-B8B3-72DB-EAE1F2EDBE17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87420" y="7951246"/>
            <a:ext cx="5627779" cy="135587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01064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14"/>
    </mc:Choice>
    <mc:Fallback xmlns="">
      <p:transition spd="slow" advTm="4214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83D614-873D-87FE-DF3B-2D941D1B90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7315200" cy="19814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480"/>
              </a:spcAft>
            </a:pPr>
            <a:r>
              <a:rPr lang="fr-FR" sz="4000" b="1" kern="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Ordonnancement visuel des tâches du projet</a:t>
            </a:r>
            <a:endParaRPr lang="fr-FR" sz="4000" kern="1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EAE360-413D-B6F8-9494-FE71F50BE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" y="2915539"/>
            <a:ext cx="7315199" cy="907794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480"/>
              </a:spcAft>
            </a:pPr>
            <a:r>
              <a:rPr lang="fr-FR" sz="3200" dirty="0">
                <a:ea typeface="Calibri" panose="020F0502020204030204" pitchFamily="34" charset="0"/>
              </a:rPr>
              <a:t>On coche les prédécesseurs d’une tâche et on clique sur sa ligne</a:t>
            </a:r>
            <a:endParaRPr lang="fr-FR" sz="3200" dirty="0"/>
          </a:p>
          <a:p>
            <a:pPr algn="l">
              <a:lnSpc>
                <a:spcPct val="107000"/>
              </a:lnSpc>
              <a:spcAft>
                <a:spcPts val="480"/>
              </a:spcAft>
            </a:pPr>
            <a:endParaRPr lang="fr-FR" sz="3200" dirty="0"/>
          </a:p>
          <a:p>
            <a:pPr algn="l">
              <a:lnSpc>
                <a:spcPct val="107000"/>
              </a:lnSpc>
              <a:spcAft>
                <a:spcPts val="480"/>
              </a:spcAft>
            </a:pPr>
            <a:r>
              <a:rPr lang="fr-FR" sz="3200" dirty="0"/>
              <a:t>Avec la même démarche on affecte ses successeurs à cette tâche</a:t>
            </a:r>
          </a:p>
          <a:p>
            <a:pPr algn="l">
              <a:lnSpc>
                <a:spcPct val="107000"/>
              </a:lnSpc>
              <a:spcAft>
                <a:spcPts val="480"/>
              </a:spcAft>
            </a:pPr>
            <a:endParaRPr lang="fr-FR" sz="2800" b="1" i="1" dirty="0"/>
          </a:p>
        </p:txBody>
      </p:sp>
      <p:pic>
        <p:nvPicPr>
          <p:cNvPr id="4" name="Image 3" descr="Une image contenant capture d’écran, texte&#10;&#10;Description générée automatiquement">
            <a:extLst>
              <a:ext uri="{FF2B5EF4-FFF2-40B4-BE49-F238E27FC236}">
                <a16:creationId xmlns:a16="http://schemas.microsoft.com/office/drawing/2014/main" id="{D0D1E90E-F674-F95F-F1EB-37BA3BFA022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42816" y="6274270"/>
            <a:ext cx="7400832" cy="363483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41955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283"/>
    </mc:Choice>
    <mc:Fallback xmlns="">
      <p:transition spd="slow" advTm="928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83D614-873D-87FE-DF3B-2D941D1B90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7315200" cy="19814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480"/>
              </a:spcAft>
            </a:pPr>
            <a:r>
              <a:rPr lang="fr-FR" sz="4000" b="1" kern="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Ordonnancement visuel des tâches du projet</a:t>
            </a:r>
            <a:endParaRPr lang="fr-FR" sz="4000" kern="1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EAE360-413D-B6F8-9494-FE71F50BE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" y="2915539"/>
            <a:ext cx="7315199" cy="907794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480"/>
              </a:spcAft>
            </a:pPr>
            <a:r>
              <a:rPr lang="fr-FR" sz="3200" dirty="0">
                <a:ea typeface="Calibri" panose="020F0502020204030204" pitchFamily="34" charset="0"/>
              </a:rPr>
              <a:t>Elle permet de lier toutes les tâches entre-elles d’un projet</a:t>
            </a:r>
          </a:p>
          <a:p>
            <a:pPr algn="l">
              <a:lnSpc>
                <a:spcPct val="107000"/>
              </a:lnSpc>
              <a:spcAft>
                <a:spcPts val="480"/>
              </a:spcAft>
            </a:pPr>
            <a:endParaRPr lang="fr-FR" sz="3200" dirty="0"/>
          </a:p>
          <a:p>
            <a:pPr algn="l">
              <a:lnSpc>
                <a:spcPct val="107000"/>
              </a:lnSpc>
              <a:spcAft>
                <a:spcPts val="480"/>
              </a:spcAft>
            </a:pPr>
            <a:r>
              <a:rPr lang="fr-FR" sz="3200" dirty="0"/>
              <a:t>On peut changer le type de lien et décalage correspondant </a:t>
            </a:r>
            <a:endParaRPr lang="fr-FR" sz="2800" b="1" i="1" dirty="0"/>
          </a:p>
        </p:txBody>
      </p:sp>
      <p:pic>
        <p:nvPicPr>
          <p:cNvPr id="4" name="Image 3" descr="Une image contenant capture d’écran, texte&#10;&#10;Description générée automatiquement">
            <a:extLst>
              <a:ext uri="{FF2B5EF4-FFF2-40B4-BE49-F238E27FC236}">
                <a16:creationId xmlns:a16="http://schemas.microsoft.com/office/drawing/2014/main" id="{D0D1E90E-F674-F95F-F1EB-37BA3BFA022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42816" y="6274270"/>
            <a:ext cx="7400832" cy="363483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15637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88"/>
    </mc:Choice>
    <mc:Fallback xmlns="">
      <p:transition spd="slow" advTm="638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83D614-873D-87FE-DF3B-2D941D1B90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7315200" cy="19814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480"/>
              </a:spcAft>
            </a:pPr>
            <a:r>
              <a:rPr lang="fr-FR" sz="4000" b="1" kern="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Ordonnancement visuel des tâches du projet</a:t>
            </a:r>
            <a:endParaRPr lang="fr-FR" sz="4000" kern="1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EAE360-413D-B6F8-9494-FE71F50BE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" y="3288764"/>
            <a:ext cx="7315199" cy="907794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480"/>
              </a:spcAft>
            </a:pPr>
            <a:r>
              <a:rPr lang="fr-FR" sz="3200" dirty="0">
                <a:ea typeface="Calibri" panose="020F0502020204030204" pitchFamily="34" charset="0"/>
              </a:rPr>
              <a:t>A partir des modifications visuelles on affine le délai du projet </a:t>
            </a:r>
            <a:endParaRPr lang="fr-FR" sz="3200" dirty="0"/>
          </a:p>
        </p:txBody>
      </p:sp>
      <p:pic>
        <p:nvPicPr>
          <p:cNvPr id="4" name="Image 3" descr="Une image contenant capture d’écran, texte&#10;&#10;Description générée automatiquement">
            <a:extLst>
              <a:ext uri="{FF2B5EF4-FFF2-40B4-BE49-F238E27FC236}">
                <a16:creationId xmlns:a16="http://schemas.microsoft.com/office/drawing/2014/main" id="{D0D1E90E-F674-F95F-F1EB-37BA3BFA022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42816" y="6274270"/>
            <a:ext cx="7400832" cy="363483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21120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28"/>
    </mc:Choice>
    <mc:Fallback xmlns="">
      <p:transition spd="slow" advTm="3928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83D614-873D-87FE-DF3B-2D941D1B90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7315200" cy="19814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480"/>
              </a:spcAft>
            </a:pPr>
            <a:r>
              <a:rPr lang="fr-FR" sz="4000" b="1" kern="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Ordonnancement visuel des tâches du projet</a:t>
            </a:r>
            <a:endParaRPr lang="fr-FR" sz="4000" kern="1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EAE360-413D-B6F8-9494-FE71F50BE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" y="2523653"/>
            <a:ext cx="7315199" cy="907794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480"/>
              </a:spcAft>
            </a:pPr>
            <a:r>
              <a:rPr lang="fr-FR" sz="3200" dirty="0">
                <a:ea typeface="Calibri" panose="020F0502020204030204" pitchFamily="34" charset="0"/>
              </a:rPr>
              <a:t>Avec une Cde on accède au planning des tâches ordonnées du projet </a:t>
            </a:r>
          </a:p>
          <a:p>
            <a:pPr algn="l">
              <a:lnSpc>
                <a:spcPct val="107000"/>
              </a:lnSpc>
              <a:spcAft>
                <a:spcPts val="480"/>
              </a:spcAft>
            </a:pPr>
            <a:endParaRPr lang="fr-FR" sz="3200" dirty="0">
              <a:ea typeface="Calibri" panose="020F0502020204030204" pitchFamily="34" charset="0"/>
            </a:endParaRPr>
          </a:p>
          <a:p>
            <a:pPr algn="l">
              <a:lnSpc>
                <a:spcPct val="107000"/>
              </a:lnSpc>
              <a:spcAft>
                <a:spcPts val="480"/>
              </a:spcAft>
            </a:pPr>
            <a:r>
              <a:rPr lang="fr-FR" sz="3200" dirty="0">
                <a:ea typeface="Calibri" panose="020F0502020204030204" pitchFamily="34" charset="0"/>
              </a:rPr>
              <a:t>Les tâches critiques sont soulignées en rouge </a:t>
            </a:r>
            <a:endParaRPr lang="fr-FR" sz="3200" dirty="0"/>
          </a:p>
        </p:txBody>
      </p:sp>
      <p:pic>
        <p:nvPicPr>
          <p:cNvPr id="5" name="Image 4" descr="Une image contenant texte, ligne, Tracé, capture d’écran&#10;&#10;Description générée automatiquement">
            <a:extLst>
              <a:ext uri="{FF2B5EF4-FFF2-40B4-BE49-F238E27FC236}">
                <a16:creationId xmlns:a16="http://schemas.microsoft.com/office/drawing/2014/main" id="{50C2D429-BAF6-4147-FA7D-42F930E7BD7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515" y="5914018"/>
            <a:ext cx="7158170" cy="393043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94250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30"/>
    </mc:Choice>
    <mc:Fallback xmlns="">
      <p:transition spd="slow" advTm="783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83D614-873D-87FE-DF3B-2D941D1B90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10548"/>
            <a:ext cx="7315200" cy="19814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480"/>
              </a:spcAft>
            </a:pPr>
            <a:r>
              <a:rPr lang="fr-FR" sz="4000" b="1" kern="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Création et affection aux tâches leurs 4 critères de sélections</a:t>
            </a:r>
            <a:endParaRPr lang="fr-FR" sz="4000" kern="1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EAE360-413D-B6F8-9494-FE71F50BE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" y="3923245"/>
            <a:ext cx="7315199" cy="907794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480"/>
              </a:spcAft>
            </a:pPr>
            <a:r>
              <a:rPr lang="fr-FR" sz="3200" dirty="0">
                <a:ea typeface="Calibri" panose="020F0502020204030204" pitchFamily="34" charset="0"/>
              </a:rPr>
              <a:t>De nombreuses sélections de données identiques sont possibles</a:t>
            </a:r>
          </a:p>
          <a:p>
            <a:pPr algn="l">
              <a:lnSpc>
                <a:spcPct val="107000"/>
              </a:lnSpc>
              <a:spcAft>
                <a:spcPts val="480"/>
              </a:spcAft>
            </a:pPr>
            <a:endParaRPr lang="fr-FR" sz="3200" dirty="0">
              <a:ea typeface="Calibri" panose="020F0502020204030204" pitchFamily="34" charset="0"/>
            </a:endParaRPr>
          </a:p>
          <a:p>
            <a:pPr algn="l">
              <a:lnSpc>
                <a:spcPct val="107000"/>
              </a:lnSpc>
              <a:spcAft>
                <a:spcPts val="480"/>
              </a:spcAft>
            </a:pPr>
            <a:endParaRPr lang="fr-FR" sz="3200" dirty="0">
              <a:ea typeface="Calibri" panose="020F0502020204030204" pitchFamily="34" charset="0"/>
            </a:endParaRPr>
          </a:p>
          <a:p>
            <a:pPr algn="l">
              <a:lnSpc>
                <a:spcPct val="107000"/>
              </a:lnSpc>
              <a:spcAft>
                <a:spcPts val="480"/>
              </a:spcAft>
            </a:pPr>
            <a:endParaRPr lang="fr-FR" sz="3200" dirty="0">
              <a:ea typeface="Calibri" panose="020F0502020204030204" pitchFamily="34" charset="0"/>
            </a:endParaRPr>
          </a:p>
          <a:p>
            <a:pPr algn="l">
              <a:lnSpc>
                <a:spcPct val="107000"/>
              </a:lnSpc>
              <a:spcAft>
                <a:spcPts val="480"/>
              </a:spcAft>
            </a:pPr>
            <a:r>
              <a:rPr lang="fr-FR" sz="3200" dirty="0">
                <a:ea typeface="Calibri" panose="020F0502020204030204" pitchFamily="34" charset="0"/>
              </a:rPr>
              <a:t>A partir de l’affection des critères aux tâches d’un projet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1089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986"/>
    </mc:Choice>
    <mc:Fallback xmlns="">
      <p:transition spd="slow" advTm="598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2.1|3.3|2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2.1|3.3|2.9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2.1|3.3|2.9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4.4|5.7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|3.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2.1|3.3|2.9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2.1|3.3|2.9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2.1|3.3|2.9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2.1|3.3|2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2.1|3.3|2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"/>
</p:tagLst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12901</TotalTime>
  <Words>652</Words>
  <Application>Microsoft Office PowerPoint</Application>
  <PresentationFormat>Personnalisé</PresentationFormat>
  <Paragraphs>99</Paragraphs>
  <Slides>24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Thème Office</vt:lpstr>
      <vt:lpstr>Présentation PowerPoint</vt:lpstr>
      <vt:lpstr>1) Ordonnancement visuel des tâches du projet</vt:lpstr>
      <vt:lpstr>1) Ordonnancement visuel des tâches du projet</vt:lpstr>
      <vt:lpstr>1) Ordonnancement visuel des tâches du projet</vt:lpstr>
      <vt:lpstr>1) Ordonnancement visuel des tâches du projet</vt:lpstr>
      <vt:lpstr>1) Ordonnancement visuel des tâches du projet</vt:lpstr>
      <vt:lpstr>1) Ordonnancement visuel des tâches du projet</vt:lpstr>
      <vt:lpstr>1) Ordonnancement visuel des tâches du projet</vt:lpstr>
      <vt:lpstr>2) Création et affection aux tâches leurs 4 critères de sélections</vt:lpstr>
      <vt:lpstr>2) Création et affection aux tâches leurs 4 critères de sélections</vt:lpstr>
      <vt:lpstr>2) Création et affection aux tâches leurs 4 critères de sélections</vt:lpstr>
      <vt:lpstr>2) Création et affection aux tâches leurs 4 critères de sélections</vt:lpstr>
      <vt:lpstr>3) Utilisation des planning mémorisés</vt:lpstr>
      <vt:lpstr>3) Utilisation des planning mémorisés</vt:lpstr>
      <vt:lpstr>3) Utilisation des planning mémorisés</vt:lpstr>
      <vt:lpstr>Le paramétrage des données du projet </vt:lpstr>
      <vt:lpstr>4) Le suivi du déroulement d’un projet : connaître les conséquences</vt:lpstr>
      <vt:lpstr>4) Le suivi du déroulement d’un projet : connaître les conséquences</vt:lpstr>
      <vt:lpstr>4) Le suivi du déroulement d’un projet : connaître les conséquences</vt:lpstr>
      <vt:lpstr>4) Le suivi du déroulement d’un projet : connaître les conséquences</vt:lpstr>
      <vt:lpstr>4) Le suivi du déroulement d’un projet : connaître les conséquences</vt:lpstr>
      <vt:lpstr>4) Le suivi du déroulement d’un projet : connaître les conséquences</vt:lpstr>
      <vt:lpstr>4) Le suivi du déroulement d’un projet : connaître les conséquences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règle du triangle d’or sur la maîtrise des délais</dc:title>
  <dc:creator>Fodil Ouabadi</dc:creator>
  <cp:lastModifiedBy>Claude Rivoiron</cp:lastModifiedBy>
  <cp:revision>71</cp:revision>
  <dcterms:created xsi:type="dcterms:W3CDTF">2023-12-14T15:01:36Z</dcterms:created>
  <dcterms:modified xsi:type="dcterms:W3CDTF">2024-06-13T15:28:07Z</dcterms:modified>
</cp:coreProperties>
</file>